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80" r:id="rId5"/>
    <p:sldId id="281" r:id="rId6"/>
    <p:sldId id="259" r:id="rId7"/>
    <p:sldId id="260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82" r:id="rId17"/>
    <p:sldId id="283" r:id="rId18"/>
    <p:sldId id="271" r:id="rId19"/>
    <p:sldId id="311" r:id="rId20"/>
    <p:sldId id="272" r:id="rId21"/>
    <p:sldId id="274" r:id="rId22"/>
    <p:sldId id="276" r:id="rId23"/>
    <p:sldId id="310" r:id="rId24"/>
    <p:sldId id="277" r:id="rId25"/>
    <p:sldId id="278" r:id="rId26"/>
    <p:sldId id="279" r:id="rId27"/>
    <p:sldId id="309" r:id="rId28"/>
    <p:sldId id="284" r:id="rId29"/>
    <p:sldId id="285" r:id="rId30"/>
    <p:sldId id="286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6" r:id="rId39"/>
    <p:sldId id="312" r:id="rId40"/>
    <p:sldId id="297" r:id="rId41"/>
    <p:sldId id="299" r:id="rId42"/>
    <p:sldId id="300" r:id="rId43"/>
    <p:sldId id="301" r:id="rId44"/>
    <p:sldId id="303" r:id="rId45"/>
    <p:sldId id="304" r:id="rId46"/>
    <p:sldId id="305" r:id="rId47"/>
    <p:sldId id="307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1303F-86A8-4748-8408-BEA5C096EBDC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DBF64-7454-48E6-BC35-515E1872F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64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2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4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EECT 121 Lab Notebook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Rachel </a:t>
            </a:r>
            <a:r>
              <a:rPr lang="en-US" dirty="0" smtClean="0"/>
              <a:t>Herman</a:t>
            </a:r>
          </a:p>
          <a:p>
            <a:r>
              <a:rPr lang="en-US" dirty="0" smtClean="0"/>
              <a:t>Lab Partner: Jason Block</a:t>
            </a:r>
            <a:endParaRPr lang="en-US" dirty="0" smtClean="0"/>
          </a:p>
          <a:p>
            <a:r>
              <a:rPr lang="en-US" dirty="0" smtClean="0"/>
              <a:t>Professor Andy Bell</a:t>
            </a:r>
          </a:p>
          <a:p>
            <a:r>
              <a:rPr lang="en-US" dirty="0" smtClean="0"/>
              <a:t>Created: 12/12/17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0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577" y="5023359"/>
            <a:ext cx="8534400" cy="1507067"/>
          </a:xfrm>
        </p:spPr>
        <p:txBody>
          <a:bodyPr/>
          <a:lstStyle/>
          <a:p>
            <a:r>
              <a:rPr lang="en-US" dirty="0" smtClean="0"/>
              <a:t>Lab 3 – </a:t>
            </a:r>
            <a:r>
              <a:rPr lang="en-US" dirty="0" err="1" smtClean="0"/>
              <a:t>Zener</a:t>
            </a:r>
            <a:r>
              <a:rPr lang="en-US" dirty="0" smtClean="0"/>
              <a:t> Diode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146" y="548853"/>
            <a:ext cx="101917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62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3 – </a:t>
            </a:r>
            <a:r>
              <a:rPr lang="en-US" dirty="0" err="1" smtClean="0"/>
              <a:t>Zener</a:t>
            </a:r>
            <a:r>
              <a:rPr lang="en-US" dirty="0" smtClean="0"/>
              <a:t> Diode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695" y="104472"/>
            <a:ext cx="1868248" cy="238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278" y="91217"/>
            <a:ext cx="1957775" cy="2384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388" y="91217"/>
            <a:ext cx="1980500" cy="2384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316" y="91217"/>
            <a:ext cx="1969640" cy="2384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2384" y="91217"/>
            <a:ext cx="1958835" cy="2384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5238" y="2495104"/>
            <a:ext cx="1960150" cy="23878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3364" y="2476143"/>
            <a:ext cx="2008665" cy="2406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7473" y="2476142"/>
            <a:ext cx="1966209" cy="2408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5283" y="2476142"/>
            <a:ext cx="1974035" cy="2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8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3 – </a:t>
            </a:r>
            <a:r>
              <a:rPr lang="en-US" dirty="0" err="1" smtClean="0"/>
              <a:t>Zener</a:t>
            </a:r>
            <a:r>
              <a:rPr lang="en-US" dirty="0" smtClean="0"/>
              <a:t> Diode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4838" y="1477318"/>
            <a:ext cx="3614737" cy="2033289"/>
          </a:xfrm>
        </p:spPr>
      </p:pic>
    </p:spTree>
    <p:extLst>
      <p:ext uri="{BB962C8B-B14F-4D97-AF65-F5344CB8AC3E}">
        <p14:creationId xmlns:p14="http://schemas.microsoft.com/office/powerpoint/2010/main" val="1509659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 – Duel Power Supply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140" y="1043152"/>
            <a:ext cx="7945760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57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 – duel Power Supply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082" y="660113"/>
            <a:ext cx="8534400" cy="356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78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 – Duel Power Supply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67" y="685800"/>
            <a:ext cx="6611091" cy="3614738"/>
          </a:xfrm>
        </p:spPr>
      </p:pic>
    </p:spTree>
    <p:extLst>
      <p:ext uri="{BB962C8B-B14F-4D97-AF65-F5344CB8AC3E}">
        <p14:creationId xmlns:p14="http://schemas.microsoft.com/office/powerpoint/2010/main" val="689823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 – duel power supply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7189" y="685800"/>
            <a:ext cx="6568447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17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 – Duel Power Supply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226" y="248553"/>
            <a:ext cx="2524125" cy="293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080" y="1658253"/>
            <a:ext cx="83534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42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 – Duel Power Supply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993" y="153714"/>
            <a:ext cx="3429822" cy="454754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file:///E:/Circuit%20-%20EECT%20121/EECT%20121%20-%20LM117%20Datasheet.pdf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9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 – Duel Power Supply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246" y="541530"/>
            <a:ext cx="5895975" cy="2705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471" y="3544357"/>
            <a:ext cx="56007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33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 smtClean="0"/>
              <a:t>1 – Switching diode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CA4A88-1539-4C70-8BF9-6C72B5B17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674" y="748862"/>
            <a:ext cx="3614738" cy="3614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E90C31-D29F-4482-B851-5BCDF993A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799" y="748862"/>
            <a:ext cx="4550697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30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 – Transistor Switch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2288" y="685800"/>
            <a:ext cx="7238249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96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 –Transistor Switch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71" y="643759"/>
            <a:ext cx="4004441" cy="30033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21" y="1187376"/>
            <a:ext cx="3846787" cy="28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18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 – Transistor switch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940" y="612227"/>
            <a:ext cx="2633317" cy="3614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027" y="612228"/>
            <a:ext cx="2544160" cy="3620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957" y="612227"/>
            <a:ext cx="3070282" cy="361473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http://ivytechengineering.com/info/compo/files/mps2222-d.pdf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217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 – Transistor Switch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575" y="794270"/>
            <a:ext cx="5629275" cy="1800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813" y="3248189"/>
            <a:ext cx="565785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57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 – Transistor amplifier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775440"/>
            <a:ext cx="9805111" cy="394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50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 – Transistor Amplifier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919" y="517635"/>
            <a:ext cx="4819650" cy="3614738"/>
          </a:xfrm>
        </p:spPr>
      </p:pic>
    </p:spTree>
    <p:extLst>
      <p:ext uri="{BB962C8B-B14F-4D97-AF65-F5344CB8AC3E}">
        <p14:creationId xmlns:p14="http://schemas.microsoft.com/office/powerpoint/2010/main" val="1155908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 – Transistor Amplifier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3" y="759436"/>
            <a:ext cx="8534400" cy="346746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http://ivytechengineering.com/info/compo/files/mps2222-d.pdf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57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 – Transistor amplifier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490127"/>
            <a:ext cx="5705475" cy="2219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412" y="3207867"/>
            <a:ext cx="58293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63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 – </a:t>
            </a:r>
            <a:r>
              <a:rPr lang="en-US" dirty="0" err="1" smtClean="0"/>
              <a:t>jfet</a:t>
            </a:r>
            <a:r>
              <a:rPr lang="en-US" dirty="0" smtClean="0"/>
              <a:t> switch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944" y="947819"/>
            <a:ext cx="4876800" cy="3448050"/>
          </a:xfrm>
        </p:spPr>
      </p:pic>
    </p:spTree>
    <p:extLst>
      <p:ext uri="{BB962C8B-B14F-4D97-AF65-F5344CB8AC3E}">
        <p14:creationId xmlns:p14="http://schemas.microsoft.com/office/powerpoint/2010/main" val="1056009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 – </a:t>
            </a:r>
            <a:r>
              <a:rPr lang="en-US" dirty="0" err="1" smtClean="0"/>
              <a:t>jfet</a:t>
            </a:r>
            <a:r>
              <a:rPr lang="en-US" dirty="0" smtClean="0"/>
              <a:t> switch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476039"/>
            <a:ext cx="2661717" cy="3614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743" y="476039"/>
            <a:ext cx="3686842" cy="2618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028" y="381447"/>
            <a:ext cx="2905126" cy="31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60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 – Switching Diode</a:t>
            </a:r>
            <a:endParaRPr lang="en-US" dirty="0"/>
          </a:p>
        </p:txBody>
      </p:sp>
      <p:pic>
        <p:nvPicPr>
          <p:cNvPr id="4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1608" y="1454866"/>
            <a:ext cx="4073236" cy="2581102"/>
          </a:xfrm>
          <a:prstGeom prst="rect">
            <a:avLst/>
          </a:prstGeom>
        </p:spPr>
      </p:pic>
      <p:pic>
        <p:nvPicPr>
          <p:cNvPr id="5" name="Content Placeholder 2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54" y="1454866"/>
            <a:ext cx="4588628" cy="25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66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 – </a:t>
            </a:r>
            <a:r>
              <a:rPr lang="en-US" dirty="0" err="1" smtClean="0"/>
              <a:t>jfet</a:t>
            </a:r>
            <a:r>
              <a:rPr lang="en-US" dirty="0" smtClean="0"/>
              <a:t> switch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3457" y="697049"/>
            <a:ext cx="5648325" cy="1952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958" y="3134546"/>
            <a:ext cx="54864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59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 – </a:t>
            </a:r>
            <a:r>
              <a:rPr lang="en-US" dirty="0" err="1" smtClean="0"/>
              <a:t>jfet</a:t>
            </a:r>
            <a:r>
              <a:rPr lang="en-US" dirty="0" smtClean="0"/>
              <a:t> amplifier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205" y="696311"/>
            <a:ext cx="8276804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69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 – </a:t>
            </a:r>
            <a:r>
              <a:rPr lang="en-US" dirty="0" err="1" smtClean="0"/>
              <a:t>jfet</a:t>
            </a:r>
            <a:r>
              <a:rPr lang="en-US" dirty="0" smtClean="0"/>
              <a:t> amplifier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9" y="744756"/>
            <a:ext cx="3970761" cy="25408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068" y="349469"/>
            <a:ext cx="5114925" cy="790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68" y="1487231"/>
            <a:ext cx="3796205" cy="233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88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 – </a:t>
            </a:r>
            <a:r>
              <a:rPr lang="en-US" dirty="0" err="1" smtClean="0"/>
              <a:t>jfet</a:t>
            </a:r>
            <a:r>
              <a:rPr lang="en-US" dirty="0" smtClean="0"/>
              <a:t> amplifier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476039"/>
            <a:ext cx="2661717" cy="3614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743" y="476039"/>
            <a:ext cx="3686842" cy="2618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028" y="381447"/>
            <a:ext cx="2905126" cy="31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07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 – </a:t>
            </a:r>
            <a:r>
              <a:rPr lang="en-US" dirty="0" err="1" smtClean="0"/>
              <a:t>jfet</a:t>
            </a:r>
            <a:r>
              <a:rPr lang="en-US" dirty="0" smtClean="0"/>
              <a:t> amplifier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0" y="814305"/>
            <a:ext cx="5534025" cy="1781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734" y="3129619"/>
            <a:ext cx="56769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84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9 – Low Pass Filter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3413" y="754856"/>
            <a:ext cx="609600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0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9 – Low Pass Filter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7891" y="1641997"/>
            <a:ext cx="3007041" cy="20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05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9 – Low Pass Filter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51" y="717331"/>
            <a:ext cx="2575800" cy="3614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631" y="717331"/>
            <a:ext cx="2607671" cy="3614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882" y="717332"/>
            <a:ext cx="2678690" cy="361473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http://ivytechengineering.com/info/stores/linear/files/lm741.pdf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95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10 – high pass filter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4732" y="927915"/>
            <a:ext cx="5216634" cy="304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70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10 – High pass filter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423375"/>
              </p:ext>
            </p:extLst>
          </p:nvPr>
        </p:nvGraphicFramePr>
        <p:xfrm>
          <a:off x="3516004" y="1252263"/>
          <a:ext cx="2870816" cy="2394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3" imgW="1838325" imgH="1533406" progId="Excel.Sheet.12">
                  <p:embed/>
                </p:oleObj>
              </mc:Choice>
              <mc:Fallback>
                <p:oleObj name="Worksheet" r:id="rId3" imgW="1838325" imgH="153340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16004" y="1252263"/>
                        <a:ext cx="2870816" cy="2394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2944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 – Switching Diode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213" y="1430675"/>
            <a:ext cx="5381625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544" y="738187"/>
            <a:ext cx="2152650" cy="1114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231" y="2064133"/>
            <a:ext cx="4105275" cy="1552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087" y="4012817"/>
            <a:ext cx="38290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75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10 – high pass filter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3" y="731018"/>
            <a:ext cx="8534400" cy="35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41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11 – band pass filter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0695" y="685800"/>
            <a:ext cx="416143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16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11 – band pass filter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142501"/>
              </p:ext>
            </p:extLst>
          </p:nvPr>
        </p:nvGraphicFramePr>
        <p:xfrm>
          <a:off x="4244373" y="523765"/>
          <a:ext cx="1893668" cy="3661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Worksheet" r:id="rId3" imgW="1285875" imgH="2486025" progId="Excel.Sheet.12">
                  <p:embed/>
                </p:oleObj>
              </mc:Choice>
              <mc:Fallback>
                <p:oleObj name="Worksheet" r:id="rId3" imgW="1285875" imgH="24860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44373" y="523765"/>
                        <a:ext cx="1893668" cy="3661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1083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11 – band pass filter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3" y="731018"/>
            <a:ext cx="8534400" cy="35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907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12 – twin-t filter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498" y="410815"/>
            <a:ext cx="4359827" cy="407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27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12 – twin-t filter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696181"/>
              </p:ext>
            </p:extLst>
          </p:nvPr>
        </p:nvGraphicFramePr>
        <p:xfrm>
          <a:off x="3988812" y="480066"/>
          <a:ext cx="1925199" cy="4007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Worksheet" r:id="rId3" imgW="1285875" imgH="2676406" progId="Excel.Sheet.12">
                  <p:embed/>
                </p:oleObj>
              </mc:Choice>
              <mc:Fallback>
                <p:oleObj name="Worksheet" r:id="rId3" imgW="1285875" imgH="267640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8812" y="480066"/>
                        <a:ext cx="1925199" cy="4007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5387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12 – twin-t filter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3" y="731018"/>
            <a:ext cx="8534400" cy="35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20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4547" y="2967335"/>
            <a:ext cx="2662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Thanks!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2699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 – Switching Diode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4627" y="76726"/>
            <a:ext cx="2853569" cy="424483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http://ivytechengineering.com/info/stores/diodes/files/1n4148.pdf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825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2 - led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145" y="902912"/>
            <a:ext cx="8534400" cy="336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87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265098"/>
            <a:ext cx="8534400" cy="1507067"/>
          </a:xfrm>
        </p:spPr>
        <p:txBody>
          <a:bodyPr/>
          <a:lstStyle/>
          <a:p>
            <a:r>
              <a:rPr lang="en-US" dirty="0" smtClean="0"/>
              <a:t>Lab 2 - LED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298843"/>
              </p:ext>
            </p:extLst>
          </p:nvPr>
        </p:nvGraphicFramePr>
        <p:xfrm>
          <a:off x="2144712" y="353657"/>
          <a:ext cx="7073900" cy="1714500"/>
        </p:xfrm>
        <a:graphic>
          <a:graphicData uri="http://schemas.openxmlformats.org/drawingml/2006/table">
            <a:tbl>
              <a:tblPr/>
              <a:tblGrid>
                <a:gridCol w="1170524">
                  <a:extLst>
                    <a:ext uri="{9D8B030D-6E8A-4147-A177-3AD203B41FA5}">
                      <a16:colId xmlns:a16="http://schemas.microsoft.com/office/drawing/2014/main" val="1735413361"/>
                    </a:ext>
                  </a:extLst>
                </a:gridCol>
                <a:gridCol w="850137">
                  <a:extLst>
                    <a:ext uri="{9D8B030D-6E8A-4147-A177-3AD203B41FA5}">
                      <a16:colId xmlns:a16="http://schemas.microsoft.com/office/drawing/2014/main" val="3128870032"/>
                    </a:ext>
                  </a:extLst>
                </a:gridCol>
                <a:gridCol w="850137">
                  <a:extLst>
                    <a:ext uri="{9D8B030D-6E8A-4147-A177-3AD203B41FA5}">
                      <a16:colId xmlns:a16="http://schemas.microsoft.com/office/drawing/2014/main" val="275904100"/>
                    </a:ext>
                  </a:extLst>
                </a:gridCol>
                <a:gridCol w="659808">
                  <a:extLst>
                    <a:ext uri="{9D8B030D-6E8A-4147-A177-3AD203B41FA5}">
                      <a16:colId xmlns:a16="http://schemas.microsoft.com/office/drawing/2014/main" val="535796683"/>
                    </a:ext>
                  </a:extLst>
                </a:gridCol>
                <a:gridCol w="1205418">
                  <a:extLst>
                    <a:ext uri="{9D8B030D-6E8A-4147-A177-3AD203B41FA5}">
                      <a16:colId xmlns:a16="http://schemas.microsoft.com/office/drawing/2014/main" val="2209523150"/>
                    </a:ext>
                  </a:extLst>
                </a:gridCol>
                <a:gridCol w="697874">
                  <a:extLst>
                    <a:ext uri="{9D8B030D-6E8A-4147-A177-3AD203B41FA5}">
                      <a16:colId xmlns:a16="http://schemas.microsoft.com/office/drawing/2014/main" val="1163784450"/>
                    </a:ext>
                  </a:extLst>
                </a:gridCol>
                <a:gridCol w="904063">
                  <a:extLst>
                    <a:ext uri="{9D8B030D-6E8A-4147-A177-3AD203B41FA5}">
                      <a16:colId xmlns:a16="http://schemas.microsoft.com/office/drawing/2014/main" val="3255725635"/>
                    </a:ext>
                  </a:extLst>
                </a:gridCol>
                <a:gridCol w="735939">
                  <a:extLst>
                    <a:ext uri="{9D8B030D-6E8A-4147-A177-3AD203B41FA5}">
                      <a16:colId xmlns:a16="http://schemas.microsoft.com/office/drawing/2014/main" val="172317097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2050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1508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1057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 Voltage (DC)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Resistor (</a:t>
                      </a:r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Voltage across LED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Currant  (mA)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9293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0562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49055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33313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003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17218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621783"/>
              </p:ext>
            </p:extLst>
          </p:nvPr>
        </p:nvGraphicFramePr>
        <p:xfrm>
          <a:off x="2144712" y="2098323"/>
          <a:ext cx="7073900" cy="1714500"/>
        </p:xfrm>
        <a:graphic>
          <a:graphicData uri="http://schemas.openxmlformats.org/drawingml/2006/table">
            <a:tbl>
              <a:tblPr/>
              <a:tblGrid>
                <a:gridCol w="1170524">
                  <a:extLst>
                    <a:ext uri="{9D8B030D-6E8A-4147-A177-3AD203B41FA5}">
                      <a16:colId xmlns:a16="http://schemas.microsoft.com/office/drawing/2014/main" val="1859664916"/>
                    </a:ext>
                  </a:extLst>
                </a:gridCol>
                <a:gridCol w="850137">
                  <a:extLst>
                    <a:ext uri="{9D8B030D-6E8A-4147-A177-3AD203B41FA5}">
                      <a16:colId xmlns:a16="http://schemas.microsoft.com/office/drawing/2014/main" val="3314334116"/>
                    </a:ext>
                  </a:extLst>
                </a:gridCol>
                <a:gridCol w="850137">
                  <a:extLst>
                    <a:ext uri="{9D8B030D-6E8A-4147-A177-3AD203B41FA5}">
                      <a16:colId xmlns:a16="http://schemas.microsoft.com/office/drawing/2014/main" val="2178856505"/>
                    </a:ext>
                  </a:extLst>
                </a:gridCol>
                <a:gridCol w="659808">
                  <a:extLst>
                    <a:ext uri="{9D8B030D-6E8A-4147-A177-3AD203B41FA5}">
                      <a16:colId xmlns:a16="http://schemas.microsoft.com/office/drawing/2014/main" val="2444239718"/>
                    </a:ext>
                  </a:extLst>
                </a:gridCol>
                <a:gridCol w="1205418">
                  <a:extLst>
                    <a:ext uri="{9D8B030D-6E8A-4147-A177-3AD203B41FA5}">
                      <a16:colId xmlns:a16="http://schemas.microsoft.com/office/drawing/2014/main" val="3914380506"/>
                    </a:ext>
                  </a:extLst>
                </a:gridCol>
                <a:gridCol w="697874">
                  <a:extLst>
                    <a:ext uri="{9D8B030D-6E8A-4147-A177-3AD203B41FA5}">
                      <a16:colId xmlns:a16="http://schemas.microsoft.com/office/drawing/2014/main" val="3173629876"/>
                    </a:ext>
                  </a:extLst>
                </a:gridCol>
                <a:gridCol w="904063">
                  <a:extLst>
                    <a:ext uri="{9D8B030D-6E8A-4147-A177-3AD203B41FA5}">
                      <a16:colId xmlns:a16="http://schemas.microsoft.com/office/drawing/2014/main" val="1775248422"/>
                    </a:ext>
                  </a:extLst>
                </a:gridCol>
                <a:gridCol w="735939">
                  <a:extLst>
                    <a:ext uri="{9D8B030D-6E8A-4147-A177-3AD203B41FA5}">
                      <a16:colId xmlns:a16="http://schemas.microsoft.com/office/drawing/2014/main" val="277682016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Yellow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08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9894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4912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 Voltage (DC)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Resistor (</a:t>
                      </a:r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Voltage across LED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Currant  (mA)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1407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2124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94470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4473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942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02561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088517"/>
              </p:ext>
            </p:extLst>
          </p:nvPr>
        </p:nvGraphicFramePr>
        <p:xfrm>
          <a:off x="2144712" y="3842989"/>
          <a:ext cx="7073900" cy="1714500"/>
        </p:xfrm>
        <a:graphic>
          <a:graphicData uri="http://schemas.openxmlformats.org/drawingml/2006/table">
            <a:tbl>
              <a:tblPr/>
              <a:tblGrid>
                <a:gridCol w="1170524">
                  <a:extLst>
                    <a:ext uri="{9D8B030D-6E8A-4147-A177-3AD203B41FA5}">
                      <a16:colId xmlns:a16="http://schemas.microsoft.com/office/drawing/2014/main" val="2165334452"/>
                    </a:ext>
                  </a:extLst>
                </a:gridCol>
                <a:gridCol w="850137">
                  <a:extLst>
                    <a:ext uri="{9D8B030D-6E8A-4147-A177-3AD203B41FA5}">
                      <a16:colId xmlns:a16="http://schemas.microsoft.com/office/drawing/2014/main" val="3907012327"/>
                    </a:ext>
                  </a:extLst>
                </a:gridCol>
                <a:gridCol w="850137">
                  <a:extLst>
                    <a:ext uri="{9D8B030D-6E8A-4147-A177-3AD203B41FA5}">
                      <a16:colId xmlns:a16="http://schemas.microsoft.com/office/drawing/2014/main" val="4040509576"/>
                    </a:ext>
                  </a:extLst>
                </a:gridCol>
                <a:gridCol w="659808">
                  <a:extLst>
                    <a:ext uri="{9D8B030D-6E8A-4147-A177-3AD203B41FA5}">
                      <a16:colId xmlns:a16="http://schemas.microsoft.com/office/drawing/2014/main" val="2222467102"/>
                    </a:ext>
                  </a:extLst>
                </a:gridCol>
                <a:gridCol w="1205418">
                  <a:extLst>
                    <a:ext uri="{9D8B030D-6E8A-4147-A177-3AD203B41FA5}">
                      <a16:colId xmlns:a16="http://schemas.microsoft.com/office/drawing/2014/main" val="906809617"/>
                    </a:ext>
                  </a:extLst>
                </a:gridCol>
                <a:gridCol w="697874">
                  <a:extLst>
                    <a:ext uri="{9D8B030D-6E8A-4147-A177-3AD203B41FA5}">
                      <a16:colId xmlns:a16="http://schemas.microsoft.com/office/drawing/2014/main" val="783004768"/>
                    </a:ext>
                  </a:extLst>
                </a:gridCol>
                <a:gridCol w="904063">
                  <a:extLst>
                    <a:ext uri="{9D8B030D-6E8A-4147-A177-3AD203B41FA5}">
                      <a16:colId xmlns:a16="http://schemas.microsoft.com/office/drawing/2014/main" val="684241829"/>
                    </a:ext>
                  </a:extLst>
                </a:gridCol>
                <a:gridCol w="735939">
                  <a:extLst>
                    <a:ext uri="{9D8B030D-6E8A-4147-A177-3AD203B41FA5}">
                      <a16:colId xmlns:a16="http://schemas.microsoft.com/office/drawing/2014/main" val="318006689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8428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9750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Calculated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7364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 Voltage (DC)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Resistor (</a:t>
                      </a:r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Voltage across LED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Currant  (mA)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4861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1258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6859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7258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5628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7.4E-3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661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122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2 - LED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3" y="599739"/>
            <a:ext cx="2629502" cy="19721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23" y="2692489"/>
            <a:ext cx="2629503" cy="1972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67" y="599738"/>
            <a:ext cx="2629503" cy="1972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62" y="2688670"/>
            <a:ext cx="2634594" cy="19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08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2 - LED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483066"/>
            <a:ext cx="5676900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853" y="578397"/>
            <a:ext cx="2019300" cy="158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727" y="3403381"/>
            <a:ext cx="5562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1468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232</TotalTime>
  <Words>472</Words>
  <Application>Microsoft Office PowerPoint</Application>
  <PresentationFormat>Widescreen</PresentationFormat>
  <Paragraphs>227</Paragraphs>
  <Slides>47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Calibri</vt:lpstr>
      <vt:lpstr>Century Gothic</vt:lpstr>
      <vt:lpstr>Wingdings 3</vt:lpstr>
      <vt:lpstr>Slice</vt:lpstr>
      <vt:lpstr>Microsoft Excel Worksheet</vt:lpstr>
      <vt:lpstr>EECT 121 Lab Notebook</vt:lpstr>
      <vt:lpstr>Lab 1 – Switching diode</vt:lpstr>
      <vt:lpstr>Lab 1 – Switching Diode</vt:lpstr>
      <vt:lpstr>Lab 1 – Switching Diode</vt:lpstr>
      <vt:lpstr>Lab 1 – Switching Diode</vt:lpstr>
      <vt:lpstr>Lab 2 - led</vt:lpstr>
      <vt:lpstr>Lab 2 - LED</vt:lpstr>
      <vt:lpstr>Lab 2 - LED</vt:lpstr>
      <vt:lpstr>Lab 2 - LED</vt:lpstr>
      <vt:lpstr>Lab 3 – Zener Diode</vt:lpstr>
      <vt:lpstr>Lab 3 – Zener Diode</vt:lpstr>
      <vt:lpstr>Lab 3 – Zener Diode</vt:lpstr>
      <vt:lpstr>Lab 4 – Duel Power Supply</vt:lpstr>
      <vt:lpstr>Lab 4 – duel Power Supply</vt:lpstr>
      <vt:lpstr>Lab 4 – Duel Power Supply</vt:lpstr>
      <vt:lpstr>Lab 4 – duel power supply </vt:lpstr>
      <vt:lpstr>Lab 4 – Duel Power Supply</vt:lpstr>
      <vt:lpstr>Lab 4 – Duel Power Supply</vt:lpstr>
      <vt:lpstr>Lab 4 – Duel Power Supply</vt:lpstr>
      <vt:lpstr>Lab 5 – Transistor Switch</vt:lpstr>
      <vt:lpstr>Lab 5 –Transistor Switch</vt:lpstr>
      <vt:lpstr>Lab 5 – Transistor switch</vt:lpstr>
      <vt:lpstr>Lab 5 – Transistor Switch</vt:lpstr>
      <vt:lpstr>Lab 6 – Transistor amplifier </vt:lpstr>
      <vt:lpstr>Lab 6 – Transistor Amplifier </vt:lpstr>
      <vt:lpstr>Lab 6 – Transistor Amplifier </vt:lpstr>
      <vt:lpstr>Lab 6 – Transistor amplifier </vt:lpstr>
      <vt:lpstr>Lab 7 – jfet switch</vt:lpstr>
      <vt:lpstr>Lab 7 – jfet switch</vt:lpstr>
      <vt:lpstr>Lab 7 – jfet switch</vt:lpstr>
      <vt:lpstr>Lab 8 – jfet amplifier </vt:lpstr>
      <vt:lpstr>Lab 8 – jfet amplifier </vt:lpstr>
      <vt:lpstr>Lab 8 – jfet amplifier</vt:lpstr>
      <vt:lpstr>Lab 8 – jfet amplifier </vt:lpstr>
      <vt:lpstr>Lab 9 – Low Pass Filter</vt:lpstr>
      <vt:lpstr>Lab 9 – Low Pass Filter</vt:lpstr>
      <vt:lpstr>Lab 9 – Low Pass Filter</vt:lpstr>
      <vt:lpstr>Lab 10 – high pass filter</vt:lpstr>
      <vt:lpstr>Lab 10 – High pass filter</vt:lpstr>
      <vt:lpstr>Lab 10 – high pass filter</vt:lpstr>
      <vt:lpstr>Lab 11 – band pass filter</vt:lpstr>
      <vt:lpstr>Lab 11 – band pass filter</vt:lpstr>
      <vt:lpstr>Lab 11 – band pass filter </vt:lpstr>
      <vt:lpstr>Lab 12 – twin-t filter</vt:lpstr>
      <vt:lpstr>Lab 12 – twin-t filter</vt:lpstr>
      <vt:lpstr>Lab 12 – twin-t filter</vt:lpstr>
      <vt:lpstr>PowerPoint Presentation</vt:lpstr>
    </vt:vector>
  </TitlesOfParts>
  <Company>Ivy Tech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EECT 121 Lab Notebook</dc:title>
  <dc:creator>Rachel A Herman</dc:creator>
  <cp:lastModifiedBy>Rachel A Herman</cp:lastModifiedBy>
  <cp:revision>22</cp:revision>
  <dcterms:created xsi:type="dcterms:W3CDTF">2017-12-12T22:59:14Z</dcterms:created>
  <dcterms:modified xsi:type="dcterms:W3CDTF">2017-12-13T02:53:15Z</dcterms:modified>
</cp:coreProperties>
</file>